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A88B-984D-48E5-BD26-171A057E4F27}" type="datetimeFigureOut">
              <a:rPr lang="pt-PT" smtClean="0"/>
              <a:pPr/>
              <a:t>08-03-2013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E819B-8941-4228-B9AD-E77D6A840F8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A88B-984D-48E5-BD26-171A057E4F27}" type="datetimeFigureOut">
              <a:rPr lang="pt-PT" smtClean="0"/>
              <a:pPr/>
              <a:t>08-03-2013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E819B-8941-4228-B9AD-E77D6A840F8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A88B-984D-48E5-BD26-171A057E4F27}" type="datetimeFigureOut">
              <a:rPr lang="pt-PT" smtClean="0"/>
              <a:pPr/>
              <a:t>08-03-2013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E819B-8941-4228-B9AD-E77D6A840F8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A88B-984D-48E5-BD26-171A057E4F27}" type="datetimeFigureOut">
              <a:rPr lang="pt-PT" smtClean="0"/>
              <a:pPr/>
              <a:t>08-03-2013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E819B-8941-4228-B9AD-E77D6A840F8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A88B-984D-48E5-BD26-171A057E4F27}" type="datetimeFigureOut">
              <a:rPr lang="pt-PT" smtClean="0"/>
              <a:pPr/>
              <a:t>08-03-2013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E819B-8941-4228-B9AD-E77D6A840F8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A88B-984D-48E5-BD26-171A057E4F27}" type="datetimeFigureOut">
              <a:rPr lang="pt-PT" smtClean="0"/>
              <a:pPr/>
              <a:t>08-03-2013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E819B-8941-4228-B9AD-E77D6A840F8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A88B-984D-48E5-BD26-171A057E4F27}" type="datetimeFigureOut">
              <a:rPr lang="pt-PT" smtClean="0"/>
              <a:pPr/>
              <a:t>08-03-2013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E819B-8941-4228-B9AD-E77D6A840F8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A88B-984D-48E5-BD26-171A057E4F27}" type="datetimeFigureOut">
              <a:rPr lang="pt-PT" smtClean="0"/>
              <a:pPr/>
              <a:t>08-03-2013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E819B-8941-4228-B9AD-E77D6A840F8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A88B-984D-48E5-BD26-171A057E4F27}" type="datetimeFigureOut">
              <a:rPr lang="pt-PT" smtClean="0"/>
              <a:pPr/>
              <a:t>08-03-2013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E819B-8941-4228-B9AD-E77D6A840F8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A88B-984D-48E5-BD26-171A057E4F27}" type="datetimeFigureOut">
              <a:rPr lang="pt-PT" smtClean="0"/>
              <a:pPr/>
              <a:t>08-03-2013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E819B-8941-4228-B9AD-E77D6A840F8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A88B-984D-48E5-BD26-171A057E4F27}" type="datetimeFigureOut">
              <a:rPr lang="pt-PT" smtClean="0"/>
              <a:pPr/>
              <a:t>08-03-2013</a:t>
            </a:fld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3E819B-8941-4228-B9AD-E77D6A840F8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98000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03E819B-8941-4228-B9AD-E77D6A840F8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4C9A88B-984D-48E5-BD26-171A057E4F27}" type="datetimeFigureOut">
              <a:rPr lang="pt-PT" smtClean="0"/>
              <a:pPr/>
              <a:t>08-03-2013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aintStrok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8551" y="0"/>
            <a:ext cx="9195046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 rot="20889407">
            <a:off x="652772" y="1124744"/>
            <a:ext cx="7772400" cy="1470025"/>
          </a:xfrm>
        </p:spPr>
        <p:txBody>
          <a:bodyPr/>
          <a:lstStyle/>
          <a:p>
            <a:r>
              <a:rPr lang="pt-PT" dirty="0" smtClean="0">
                <a:solidFill>
                  <a:schemeClr val="tx2">
                    <a:lumMod val="50000"/>
                  </a:schemeClr>
                </a:solidFill>
                <a:latin typeface="Arista 2.0 Alternate Light" pitchFamily="2" charset="0"/>
              </a:rPr>
              <a:t>Psicologia Clínica</a:t>
            </a:r>
            <a:endParaRPr lang="pt-PT" dirty="0">
              <a:solidFill>
                <a:schemeClr val="tx2">
                  <a:lumMod val="50000"/>
                </a:schemeClr>
              </a:solidFill>
              <a:latin typeface="Arista 2.0 Alternate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84893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143000"/>
          </a:xfrm>
        </p:spPr>
        <p:txBody>
          <a:bodyPr/>
          <a:lstStyle/>
          <a:p>
            <a:r>
              <a:rPr lang="pt-PT" sz="4400" dirty="0" smtClean="0">
                <a:latin typeface="Arista 2.0 Alternate Light" pitchFamily="2" charset="0"/>
              </a:rPr>
              <a:t>O que é a psicologia clínica?</a:t>
            </a:r>
            <a:endParaRPr lang="pt-PT" sz="4400" dirty="0">
              <a:latin typeface="Arista 2.0 Alternate Light" pitchFamily="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528" y="1700808"/>
            <a:ext cx="7620000" cy="1368152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t-PT" dirty="0" smtClean="0">
                <a:solidFill>
                  <a:srgbClr val="002060"/>
                </a:solidFill>
                <a:latin typeface="Adobe Caslon Pro" pitchFamily="18" charset="0"/>
              </a:rPr>
              <a:t>   A </a:t>
            </a:r>
            <a:r>
              <a:rPr lang="pt-PT" dirty="0">
                <a:solidFill>
                  <a:srgbClr val="002060"/>
                </a:solidFill>
                <a:latin typeface="Adobe Caslon Pro" pitchFamily="18" charset="0"/>
              </a:rPr>
              <a:t>Psicologia Clínica é um ramo da Psicologia que privilegia o estudo e a análise da singularidade do indivíduo e que pretende entender a sua realidade, as suas dificuldades e os seus </a:t>
            </a:r>
            <a:r>
              <a:rPr lang="pt-PT" dirty="0" smtClean="0">
                <a:solidFill>
                  <a:srgbClr val="002060"/>
                </a:solidFill>
                <a:latin typeface="Adobe Caslon Pro" pitchFamily="18" charset="0"/>
              </a:rPr>
              <a:t>problemas.</a:t>
            </a:r>
            <a:endParaRPr lang="pt-PT" dirty="0">
              <a:solidFill>
                <a:srgbClr val="002060"/>
              </a:solidFill>
              <a:latin typeface="Adobe Caslon Pro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416289"/>
            <a:ext cx="2376264" cy="299409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251106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7620000" cy="1143000"/>
          </a:xfrm>
        </p:spPr>
        <p:txBody>
          <a:bodyPr/>
          <a:lstStyle/>
          <a:p>
            <a:pPr algn="ctr"/>
            <a:r>
              <a:rPr lang="pt-PT" sz="4400" dirty="0" smtClean="0">
                <a:latin typeface="Arista 2.0 Alternate Light" pitchFamily="2" charset="0"/>
              </a:rPr>
              <a:t>Interessa à psicologia clínica:</a:t>
            </a:r>
            <a:endParaRPr lang="pt-PT" sz="4400" dirty="0">
              <a:latin typeface="Arista 2.0 Alternate Light" pitchFamily="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2780928"/>
            <a:ext cx="7620000" cy="3907904"/>
          </a:xfrm>
        </p:spPr>
        <p:txBody>
          <a:bodyPr/>
          <a:lstStyle/>
          <a:p>
            <a:pPr marL="114300" indent="0">
              <a:buNone/>
            </a:pPr>
            <a:r>
              <a:rPr lang="pt-PT" sz="2000" b="1" dirty="0" smtClean="0">
                <a:solidFill>
                  <a:srgbClr val="002060"/>
                </a:solidFill>
                <a:latin typeface="Adobe Caslon Pro" pitchFamily="18" charset="0"/>
              </a:rPr>
              <a:t>Todas as variáveis que afectam o sujeito:</a:t>
            </a:r>
          </a:p>
          <a:p>
            <a:pPr marL="114300" indent="0" algn="ctr">
              <a:buNone/>
            </a:pPr>
            <a:endParaRPr lang="pt-PT" sz="2000" b="1" dirty="0" smtClean="0">
              <a:solidFill>
                <a:srgbClr val="002060"/>
              </a:solidFill>
              <a:latin typeface="Adobe Caslon Pro" pitchFamily="18" charset="0"/>
            </a:endParaRPr>
          </a:p>
          <a:p>
            <a:pPr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pt-PT" sz="2000" b="1" dirty="0" smtClean="0">
                <a:solidFill>
                  <a:srgbClr val="002060"/>
                </a:solidFill>
                <a:latin typeface="Adobe Caslon Pro" pitchFamily="18" charset="0"/>
              </a:rPr>
              <a:t>A </a:t>
            </a:r>
            <a:r>
              <a:rPr lang="pt-PT" sz="2000" b="1" dirty="0" smtClean="0">
                <a:solidFill>
                  <a:srgbClr val="002060"/>
                </a:solidFill>
                <a:latin typeface="Adobe Caslon Pro" pitchFamily="18" charset="0"/>
              </a:rPr>
              <a:t>história </a:t>
            </a:r>
            <a:r>
              <a:rPr lang="pt-PT" sz="2000" b="1" dirty="0" smtClean="0">
                <a:solidFill>
                  <a:srgbClr val="002060"/>
                </a:solidFill>
                <a:latin typeface="Adobe Caslon Pro" pitchFamily="18" charset="0"/>
              </a:rPr>
              <a:t>p</a:t>
            </a:r>
            <a:r>
              <a:rPr lang="pt-PT" sz="2000" b="1" dirty="0" smtClean="0">
                <a:solidFill>
                  <a:srgbClr val="002060"/>
                </a:solidFill>
                <a:latin typeface="Adobe Caslon Pro" pitchFamily="18" charset="0"/>
              </a:rPr>
              <a:t>essoal</a:t>
            </a:r>
            <a:r>
              <a:rPr lang="pt-PT" sz="2000" b="1" dirty="0" smtClean="0">
                <a:solidFill>
                  <a:srgbClr val="002060"/>
                </a:solidFill>
                <a:latin typeface="Adobe Caslon Pro" pitchFamily="18" charset="0"/>
              </a:rPr>
              <a:t>;</a:t>
            </a:r>
          </a:p>
          <a:p>
            <a:pPr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pt-PT" sz="2000" b="1" dirty="0" smtClean="0">
                <a:solidFill>
                  <a:srgbClr val="002060"/>
                </a:solidFill>
                <a:latin typeface="Adobe Caslon Pro" pitchFamily="18" charset="0"/>
              </a:rPr>
              <a:t>O passado;</a:t>
            </a:r>
          </a:p>
          <a:p>
            <a:pPr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pt-PT" sz="2000" b="1" dirty="0" smtClean="0">
                <a:solidFill>
                  <a:srgbClr val="002060"/>
                </a:solidFill>
                <a:latin typeface="Adobe Caslon Pro" pitchFamily="18" charset="0"/>
              </a:rPr>
              <a:t>As perspetivas para o futuro;</a:t>
            </a:r>
          </a:p>
          <a:p>
            <a:pPr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pt-PT" sz="2000" b="1" dirty="0" smtClean="0">
                <a:solidFill>
                  <a:srgbClr val="002060"/>
                </a:solidFill>
                <a:latin typeface="Adobe Caslon Pro" pitchFamily="18" charset="0"/>
              </a:rPr>
              <a:t>Os valores;</a:t>
            </a:r>
          </a:p>
          <a:p>
            <a:pPr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pt-PT" sz="2000" b="1" dirty="0" smtClean="0">
                <a:solidFill>
                  <a:srgbClr val="002060"/>
                </a:solidFill>
                <a:latin typeface="Adobe Caslon Pro" pitchFamily="18" charset="0"/>
              </a:rPr>
              <a:t>Os afetos e as relações importantes, entre muitos outros fatores.</a:t>
            </a:r>
          </a:p>
          <a:p>
            <a:pPr marL="114300" indent="0">
              <a:buNone/>
            </a:pPr>
            <a:endParaRPr lang="pt-PT" sz="2400" dirty="0" smtClean="0">
              <a:latin typeface="Adobe Caslon Pro" pitchFamily="18" charset="0"/>
            </a:endParaRPr>
          </a:p>
          <a:p>
            <a:pPr marL="114300" indent="0">
              <a:buNone/>
            </a:pPr>
            <a:endParaRPr lang="pt-PT" dirty="0">
              <a:latin typeface="Adobe Casl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9553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Arista 2.0 Alternate Light" pitchFamily="2" charset="0"/>
              </a:rPr>
              <a:t>Objetivos </a:t>
            </a:r>
            <a:r>
              <a:rPr lang="pt-PT" dirty="0">
                <a:latin typeface="Arista 2.0 Alternate Light" pitchFamily="2" charset="0"/>
              </a:rPr>
              <a:t>da psicologia </a:t>
            </a:r>
            <a:r>
              <a:rPr lang="pt-PT" dirty="0" smtClean="0">
                <a:latin typeface="Arista 2.0 Alternate Light" pitchFamily="2" charset="0"/>
              </a:rPr>
              <a:t>clínica:</a:t>
            </a:r>
            <a:endParaRPr lang="pt-PT" dirty="0">
              <a:latin typeface="Arista 2.0 Alternate Light" pitchFamily="2" charset="0"/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t-PT" dirty="0" smtClean="0">
              <a:latin typeface="Adobe Caslon Pro" pitchFamily="18" charset="0"/>
            </a:endParaRPr>
          </a:p>
          <a:p>
            <a:pPr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pt-PT" sz="2000" dirty="0" smtClean="0">
                <a:solidFill>
                  <a:srgbClr val="002060"/>
                </a:solidFill>
                <a:latin typeface="Adobe Caslon Pro" pitchFamily="18" charset="0"/>
              </a:rPr>
              <a:t> Evitar </a:t>
            </a:r>
            <a:r>
              <a:rPr lang="pt-PT" sz="2000" dirty="0">
                <a:solidFill>
                  <a:srgbClr val="002060"/>
                </a:solidFill>
                <a:latin typeface="Adobe Caslon Pro" pitchFamily="18" charset="0"/>
              </a:rPr>
              <a:t>o desenvolvimento e/ou agravamento das doenças mentais ou comportamentais; </a:t>
            </a:r>
            <a:endParaRPr lang="pt-PT" sz="2000" dirty="0" smtClean="0">
              <a:solidFill>
                <a:srgbClr val="002060"/>
              </a:solidFill>
              <a:latin typeface="Adobe Caslon Pro" pitchFamily="18" charset="0"/>
            </a:endParaRPr>
          </a:p>
          <a:p>
            <a:pPr marL="114300" indent="0" algn="just">
              <a:buNone/>
            </a:pPr>
            <a:endParaRPr lang="pt-PT" dirty="0">
              <a:solidFill>
                <a:srgbClr val="002060"/>
              </a:solidFill>
              <a:latin typeface="Adobe Caslon Pro" pitchFamily="18" charset="0"/>
            </a:endParaRPr>
          </a:p>
          <a:p>
            <a:pPr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pt-PT" sz="2000" dirty="0">
                <a:latin typeface="Adobe Caslon Pro" pitchFamily="18" charset="0"/>
              </a:rPr>
              <a:t> </a:t>
            </a:r>
            <a:r>
              <a:rPr lang="pt-PT" sz="2000" dirty="0" smtClean="0">
                <a:latin typeface="Adobe Caslon Pro" pitchFamily="18" charset="0"/>
              </a:rPr>
              <a:t> </a:t>
            </a:r>
            <a:r>
              <a:rPr lang="pt-PT" sz="2000" dirty="0" smtClean="0">
                <a:solidFill>
                  <a:srgbClr val="002060"/>
                </a:solidFill>
                <a:latin typeface="Adobe Caslon Pro" pitchFamily="18" charset="0"/>
              </a:rPr>
              <a:t>Estimular </a:t>
            </a:r>
            <a:r>
              <a:rPr lang="pt-PT" sz="2000" dirty="0">
                <a:solidFill>
                  <a:srgbClr val="002060"/>
                </a:solidFill>
                <a:latin typeface="Adobe Caslon Pro" pitchFamily="18" charset="0"/>
              </a:rPr>
              <a:t>actividades com fins terapêuticos para ajudar pessoas com problemas psicológicos ou com risco de os desenvolver; </a:t>
            </a:r>
            <a:endParaRPr lang="pt-PT" sz="2000" dirty="0" smtClean="0">
              <a:solidFill>
                <a:srgbClr val="002060"/>
              </a:solidFill>
              <a:latin typeface="Adobe Caslon Pro" pitchFamily="18" charset="0"/>
            </a:endParaRPr>
          </a:p>
          <a:p>
            <a:pPr marL="114300" indent="0" algn="just">
              <a:buNone/>
            </a:pPr>
            <a:endParaRPr lang="pt-PT" dirty="0" smtClean="0">
              <a:solidFill>
                <a:srgbClr val="002060"/>
              </a:solidFill>
              <a:latin typeface="Adobe Caslon Pro" pitchFamily="18" charset="0"/>
            </a:endParaRPr>
          </a:p>
          <a:p>
            <a:pPr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pt-PT" sz="2000" dirty="0" smtClean="0">
                <a:solidFill>
                  <a:srgbClr val="002060"/>
                </a:solidFill>
                <a:latin typeface="Adobe Caslon Pro" pitchFamily="18" charset="0"/>
              </a:rPr>
              <a:t> Aumentar </a:t>
            </a:r>
            <a:r>
              <a:rPr lang="pt-PT" sz="2000" dirty="0">
                <a:solidFill>
                  <a:srgbClr val="002060"/>
                </a:solidFill>
                <a:latin typeface="Adobe Caslon Pro" pitchFamily="18" charset="0"/>
              </a:rPr>
              <a:t>a capacidade adaptativa intervindo nos momentos de crise</a:t>
            </a:r>
            <a:r>
              <a:rPr lang="pt-PT" sz="2000" dirty="0" smtClean="0">
                <a:solidFill>
                  <a:srgbClr val="002060"/>
                </a:solidFill>
                <a:latin typeface="Adobe Caslon Pro" pitchFamily="18" charset="0"/>
              </a:rPr>
              <a:t>;</a:t>
            </a:r>
          </a:p>
          <a:p>
            <a:pPr algn="just">
              <a:buClr>
                <a:srgbClr val="002060"/>
              </a:buClr>
              <a:buFont typeface="Wingdings" pitchFamily="2" charset="2"/>
              <a:buChar char="v"/>
            </a:pPr>
            <a:endParaRPr lang="pt-PT" sz="2000" dirty="0">
              <a:solidFill>
                <a:srgbClr val="002060"/>
              </a:solidFill>
              <a:latin typeface="Adobe Caslon Pro" pitchFamily="18" charset="0"/>
            </a:endParaRPr>
          </a:p>
          <a:p>
            <a:pPr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pt-PT" sz="2000" dirty="0">
                <a:solidFill>
                  <a:srgbClr val="002060"/>
                </a:solidFill>
                <a:latin typeface="Adobe Caslon Pro" pitchFamily="18" charset="0"/>
              </a:rPr>
              <a:t>  Ajudar na diminuição dos momentos de sofrimento emocional; </a:t>
            </a:r>
          </a:p>
          <a:p>
            <a:pPr marL="114300" indent="0">
              <a:buClr>
                <a:srgbClr val="002060"/>
              </a:buClr>
              <a:buNone/>
            </a:pPr>
            <a:endParaRPr lang="pt-PT" sz="2000" dirty="0" smtClean="0">
              <a:solidFill>
                <a:srgbClr val="002060"/>
              </a:solidFill>
              <a:latin typeface="Adobe Caslon Pro" pitchFamily="18" charset="0"/>
            </a:endParaRPr>
          </a:p>
          <a:p>
            <a:endParaRPr lang="pt-PT" sz="2000" dirty="0">
              <a:solidFill>
                <a:srgbClr val="002060"/>
              </a:solidFill>
              <a:latin typeface="Adobe Caslon Pro" pitchFamily="18" charset="0"/>
            </a:endParaRPr>
          </a:p>
          <a:p>
            <a:pPr marL="114300" indent="0">
              <a:buClr>
                <a:srgbClr val="002060"/>
              </a:buClr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25463444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4114800" cy="5852120"/>
          </a:xfrm>
        </p:spPr>
        <p:txBody>
          <a:bodyPr/>
          <a:lstStyle/>
          <a:p>
            <a:endParaRPr lang="pt-PT" dirty="0"/>
          </a:p>
          <a:p>
            <a:pPr>
              <a:buClr>
                <a:srgbClr val="002060"/>
              </a:buClr>
              <a:buFont typeface="Wingdings" pitchFamily="2" charset="2"/>
              <a:buChar char="v"/>
            </a:pPr>
            <a:r>
              <a:rPr lang="pt-PT" dirty="0">
                <a:solidFill>
                  <a:srgbClr val="002060"/>
                </a:solidFill>
                <a:latin typeface="Adobe Caslon Pro" pitchFamily="18" charset="0"/>
              </a:rPr>
              <a:t> Incentivar a modificação de comportamentos de risco perigosos; </a:t>
            </a:r>
          </a:p>
          <a:p>
            <a:pPr>
              <a:buClr>
                <a:srgbClr val="002060"/>
              </a:buClr>
              <a:buFont typeface="Wingdings" pitchFamily="2" charset="2"/>
              <a:buChar char="v"/>
            </a:pPr>
            <a:endParaRPr lang="pt-PT" sz="2000" dirty="0" smtClean="0">
              <a:solidFill>
                <a:srgbClr val="002060"/>
              </a:solidFill>
              <a:latin typeface="Adobe Caslon Pro" pitchFamily="18" charset="0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v"/>
            </a:pPr>
            <a:r>
              <a:rPr lang="pt-PT" sz="2000" dirty="0" smtClean="0">
                <a:solidFill>
                  <a:srgbClr val="002060"/>
                </a:solidFill>
                <a:latin typeface="Adobe Caslon Pro" pitchFamily="18" charset="0"/>
              </a:rPr>
              <a:t> Apoiar </a:t>
            </a:r>
            <a:r>
              <a:rPr lang="pt-PT" sz="2000" dirty="0">
                <a:solidFill>
                  <a:srgbClr val="002060"/>
                </a:solidFill>
                <a:latin typeface="Adobe Caslon Pro" pitchFamily="18" charset="0"/>
              </a:rPr>
              <a:t>pessoas com doenças físicas para facilitar os processos de tratamento, recuperação e </a:t>
            </a:r>
            <a:r>
              <a:rPr lang="pt-PT" sz="2000" dirty="0" smtClean="0">
                <a:solidFill>
                  <a:srgbClr val="002060"/>
                </a:solidFill>
                <a:latin typeface="Adobe Caslon Pro" pitchFamily="18" charset="0"/>
              </a:rPr>
              <a:t>reabilitação;</a:t>
            </a:r>
          </a:p>
          <a:p>
            <a:pPr>
              <a:buClr>
                <a:srgbClr val="002060"/>
              </a:buClr>
              <a:buFont typeface="Wingdings" pitchFamily="2" charset="2"/>
              <a:buChar char="v"/>
            </a:pPr>
            <a:endParaRPr lang="pt-PT" sz="2000" dirty="0">
              <a:solidFill>
                <a:srgbClr val="002060"/>
              </a:solidFill>
              <a:latin typeface="Adobe Caslon Pro" pitchFamily="18" charset="0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v"/>
            </a:pPr>
            <a:r>
              <a:rPr lang="pt-PT" sz="2000" dirty="0" smtClean="0">
                <a:solidFill>
                  <a:srgbClr val="002060"/>
                </a:solidFill>
                <a:latin typeface="Adobe Caslon Pro" pitchFamily="18" charset="0"/>
              </a:rPr>
              <a:t> Contribuir </a:t>
            </a:r>
            <a:r>
              <a:rPr lang="pt-PT" sz="2000" dirty="0">
                <a:solidFill>
                  <a:srgbClr val="002060"/>
                </a:solidFill>
                <a:latin typeface="Adobe Caslon Pro" pitchFamily="18" charset="0"/>
              </a:rPr>
              <a:t>para o aumento da qualidade de vida das pessoas contribuindo para o seu desenvolvimento.</a:t>
            </a:r>
          </a:p>
          <a:p>
            <a:endParaRPr lang="pt-PT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8930" y="1038536"/>
            <a:ext cx="3293012" cy="46947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125610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620000" cy="1143000"/>
          </a:xfrm>
        </p:spPr>
        <p:txBody>
          <a:bodyPr/>
          <a:lstStyle/>
          <a:p>
            <a:r>
              <a:rPr lang="pt-PT" sz="4400" dirty="0">
                <a:latin typeface="Arista 2.0 Alternate Light" pitchFamily="2" charset="0"/>
              </a:rPr>
              <a:t>O Papel do Psicólogo </a:t>
            </a:r>
            <a:r>
              <a:rPr lang="pt-PT" sz="4400" dirty="0" smtClean="0">
                <a:latin typeface="Arista 2.0 Alternate Light" pitchFamily="2" charset="0"/>
              </a:rPr>
              <a:t>Clínico:</a:t>
            </a:r>
            <a:endParaRPr lang="pt-PT" sz="4400" dirty="0">
              <a:latin typeface="Arista 2.0 Alternate Light" pitchFamily="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11560" y="4476033"/>
            <a:ext cx="7322503" cy="1656184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pt-PT" dirty="0">
                <a:solidFill>
                  <a:srgbClr val="002060"/>
                </a:solidFill>
                <a:latin typeface="Adobe Caslon Pro" pitchFamily="18" charset="0"/>
              </a:rPr>
              <a:t> </a:t>
            </a:r>
          </a:p>
          <a:p>
            <a:pPr marL="114300" indent="0">
              <a:buNone/>
            </a:pPr>
            <a:r>
              <a:rPr lang="pt-PT" dirty="0" smtClean="0">
                <a:solidFill>
                  <a:schemeClr val="tx1"/>
                </a:solidFill>
                <a:latin typeface="Adobe Caslon Pro" pitchFamily="18" charset="0"/>
              </a:rPr>
              <a:t>“Ser </a:t>
            </a:r>
            <a:r>
              <a:rPr lang="pt-PT" dirty="0">
                <a:solidFill>
                  <a:schemeClr val="tx1"/>
                </a:solidFill>
                <a:latin typeface="Adobe Caslon Pro" pitchFamily="18" charset="0"/>
              </a:rPr>
              <a:t>Psicólogo é uma imensa responsabilidade. É também uma notável dádiva pois recebemos o dom de usar a palavra, o olhar, as expressões, e até mesmo o silêncio. O dom de tirar lá de dentro o melhor que temos para cuidar, fortalecer, compreender, aliviar</a:t>
            </a:r>
            <a:r>
              <a:rPr lang="pt-PT" dirty="0" smtClean="0">
                <a:solidFill>
                  <a:schemeClr val="tx1"/>
                </a:solidFill>
                <a:latin typeface="Adobe Caslon Pro" pitchFamily="18" charset="0"/>
              </a:rPr>
              <a:t>…”  </a:t>
            </a:r>
          </a:p>
          <a:p>
            <a:pPr marL="114300" indent="0">
              <a:buNone/>
            </a:pPr>
            <a:r>
              <a:rPr lang="pt-PT" dirty="0" smtClean="0">
                <a:solidFill>
                  <a:schemeClr val="tx1"/>
                </a:solidFill>
                <a:latin typeface="Adobe Caslon Pro" pitchFamily="18" charset="0"/>
              </a:rPr>
              <a:t>                                                                         </a:t>
            </a:r>
            <a:r>
              <a:rPr lang="pt-PT" i="1" dirty="0" err="1" smtClean="0">
                <a:solidFill>
                  <a:schemeClr val="tx1"/>
                </a:solidFill>
                <a:latin typeface="Adobe Caslon Pro" pitchFamily="18" charset="0"/>
              </a:rPr>
              <a:t>Walmir</a:t>
            </a:r>
            <a:r>
              <a:rPr lang="pt-PT" i="1" dirty="0" smtClean="0">
                <a:solidFill>
                  <a:schemeClr val="tx1"/>
                </a:solidFill>
                <a:latin typeface="Adobe Caslon Pro" pitchFamily="18" charset="0"/>
              </a:rPr>
              <a:t> </a:t>
            </a:r>
            <a:r>
              <a:rPr lang="pt-PT" i="1" dirty="0">
                <a:solidFill>
                  <a:schemeClr val="tx1"/>
                </a:solidFill>
                <a:latin typeface="Adobe Caslon Pro" pitchFamily="18" charset="0"/>
              </a:rPr>
              <a:t>Monteiro</a:t>
            </a:r>
          </a:p>
        </p:txBody>
      </p:sp>
      <p:sp>
        <p:nvSpPr>
          <p:cNvPr id="5" name="Rectângulo 4"/>
          <p:cNvSpPr/>
          <p:nvPr/>
        </p:nvSpPr>
        <p:spPr>
          <a:xfrm>
            <a:off x="467544" y="4221088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/>
              <a:t> 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260580" y="1573520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pt-PT" dirty="0" smtClean="0">
                <a:solidFill>
                  <a:srgbClr val="002060"/>
                </a:solidFill>
                <a:latin typeface="Adobe Caslon Pro" pitchFamily="18" charset="0"/>
              </a:rPr>
              <a:t> É </a:t>
            </a:r>
            <a:r>
              <a:rPr lang="pt-PT" dirty="0">
                <a:solidFill>
                  <a:srgbClr val="002060"/>
                </a:solidFill>
                <a:latin typeface="Adobe Caslon Pro" pitchFamily="18" charset="0"/>
              </a:rPr>
              <a:t>a realização de avaliações psicológicas, estas têm como objectivo principal despistar qualquer indício psicopatológico</a:t>
            </a:r>
            <a:r>
              <a:rPr lang="pt-PT" dirty="0" smtClean="0">
                <a:solidFill>
                  <a:srgbClr val="002060"/>
                </a:solidFill>
                <a:latin typeface="Adobe Caslon Pro" pitchFamily="18" charset="0"/>
              </a:rPr>
              <a:t>.</a:t>
            </a:r>
          </a:p>
          <a:p>
            <a:pPr algn="just"/>
            <a:endParaRPr lang="pt-PT" dirty="0">
              <a:solidFill>
                <a:srgbClr val="002060"/>
              </a:solidFill>
              <a:latin typeface="Adobe Caslon Pro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pt-PT" dirty="0" smtClean="0">
                <a:solidFill>
                  <a:srgbClr val="002060"/>
                </a:solidFill>
                <a:latin typeface="Adobe Caslon Pro" pitchFamily="18" charset="0"/>
              </a:rPr>
              <a:t> É </a:t>
            </a:r>
            <a:r>
              <a:rPr lang="pt-PT" dirty="0">
                <a:solidFill>
                  <a:srgbClr val="002060"/>
                </a:solidFill>
                <a:latin typeface="Adobe Caslon Pro" pitchFamily="18" charset="0"/>
              </a:rPr>
              <a:t>o acompanhamento psicológico/psicoterapêutico, em que o psicólogo adopta essencialmente uma postura de suporte e contenção, procurando igualmente criar, em conjunto com a pessoa, estratégias de intervenção psicológica para diminuir, aliviar, e até extinguir o sofrimento da pessoa, de modo a restabelecer o bem-estar e o equilíbrio emocional</a:t>
            </a:r>
            <a:r>
              <a:rPr lang="pt-PT" dirty="0" smtClean="0">
                <a:solidFill>
                  <a:srgbClr val="002060"/>
                </a:solidFill>
                <a:latin typeface="Adobe Caslon Pro" pitchFamily="18" charset="0"/>
              </a:rPr>
              <a:t>.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pt-PT" dirty="0">
              <a:solidFill>
                <a:srgbClr val="002060"/>
              </a:solidFill>
              <a:latin typeface="Adobe Caslon Pro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endParaRPr lang="pt-PT" dirty="0" smtClean="0">
              <a:solidFill>
                <a:srgbClr val="002060"/>
              </a:solidFill>
              <a:latin typeface="Adobe Casl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44719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1143000"/>
          </a:xfrm>
        </p:spPr>
        <p:txBody>
          <a:bodyPr/>
          <a:lstStyle/>
          <a:p>
            <a:r>
              <a:rPr lang="pt-PT" sz="3200" dirty="0">
                <a:latin typeface="Arista 2.0 Alternate Light" pitchFamily="2" charset="0"/>
                <a:cs typeface="AngsanaUPC" pitchFamily="18" charset="-34"/>
              </a:rPr>
              <a:t>Mitos e verdades sobre a psicologia clínica: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51520" y="980728"/>
            <a:ext cx="7704856" cy="4968552"/>
          </a:xfrm>
        </p:spPr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pt-PT" sz="1800" b="1" dirty="0" smtClean="0">
                <a:solidFill>
                  <a:srgbClr val="002060"/>
                </a:solidFill>
                <a:latin typeface="Adobe Caslon Pro" pitchFamily="18" charset="0"/>
              </a:rPr>
              <a:t>Mito: </a:t>
            </a:r>
            <a:r>
              <a:rPr lang="pt-PT" sz="1800" dirty="0">
                <a:latin typeface="Adobe Caslon Pro" pitchFamily="18" charset="0"/>
              </a:rPr>
              <a:t>Apenas pessoas fracas procuram a psicologia clínica.</a:t>
            </a:r>
          </a:p>
          <a:p>
            <a:pPr marL="114300" indent="0" algn="just">
              <a:buNone/>
            </a:pPr>
            <a:r>
              <a:rPr lang="pt-PT" sz="1800" b="1" dirty="0" smtClean="0">
                <a:solidFill>
                  <a:srgbClr val="FF0000"/>
                </a:solidFill>
                <a:latin typeface="Adobe Caslon Pro" pitchFamily="18" charset="0"/>
              </a:rPr>
              <a:t>Verdade:</a:t>
            </a:r>
            <a:r>
              <a:rPr lang="pt-PT" sz="1800" b="1" dirty="0" smtClean="0">
                <a:latin typeface="Adobe Caslon Pro" pitchFamily="18" charset="0"/>
              </a:rPr>
              <a:t> </a:t>
            </a:r>
            <a:r>
              <a:rPr lang="pt-PT" sz="1800" dirty="0">
                <a:latin typeface="Adobe Caslon Pro" pitchFamily="18" charset="0"/>
              </a:rPr>
              <a:t>Não existem pessoas fortes ou fracas, existem formas de lidar com as situações</a:t>
            </a:r>
            <a:r>
              <a:rPr lang="pt-PT" sz="1800" dirty="0" smtClean="0">
                <a:latin typeface="Adobe Caslon Pro" pitchFamily="18" charset="0"/>
              </a:rPr>
              <a:t>.</a:t>
            </a:r>
          </a:p>
          <a:p>
            <a:pPr marL="114300" indent="0" algn="just">
              <a:buNone/>
            </a:pPr>
            <a:endParaRPr lang="pt-PT" sz="1800" dirty="0">
              <a:latin typeface="Adobe Caslon Pro" pitchFamily="18" charset="0"/>
            </a:endParaRPr>
          </a:p>
          <a:p>
            <a:pPr marL="114300" indent="0" algn="just">
              <a:buNone/>
            </a:pPr>
            <a:r>
              <a:rPr lang="pt-PT" sz="1800" b="1" dirty="0">
                <a:solidFill>
                  <a:srgbClr val="002060"/>
                </a:solidFill>
                <a:latin typeface="Adobe Caslon Pro" pitchFamily="18" charset="0"/>
              </a:rPr>
              <a:t>Mito:</a:t>
            </a:r>
            <a:r>
              <a:rPr lang="pt-PT" sz="1800" dirty="0">
                <a:latin typeface="Adobe Caslon Pro" pitchFamily="18" charset="0"/>
              </a:rPr>
              <a:t> Apenas pessoas com problemas devem procurar um psicólogo.</a:t>
            </a:r>
          </a:p>
          <a:p>
            <a:pPr marL="114300" indent="0" algn="just">
              <a:buNone/>
            </a:pPr>
            <a:r>
              <a:rPr lang="pt-PT" sz="1800" b="1" dirty="0">
                <a:solidFill>
                  <a:srgbClr val="FF0000"/>
                </a:solidFill>
                <a:latin typeface="Adobe Caslon Pro" pitchFamily="18" charset="0"/>
              </a:rPr>
              <a:t>Verdade:</a:t>
            </a:r>
            <a:r>
              <a:rPr lang="pt-PT" sz="1800" b="1" dirty="0">
                <a:latin typeface="Adobe Caslon Pro" pitchFamily="18" charset="0"/>
              </a:rPr>
              <a:t> </a:t>
            </a:r>
            <a:r>
              <a:rPr lang="pt-PT" sz="1800" dirty="0">
                <a:latin typeface="Adobe Caslon Pro" pitchFamily="18" charset="0"/>
              </a:rPr>
              <a:t>As pessoas também procuram um psicólogo porque querem se conhecer melhor</a:t>
            </a:r>
            <a:r>
              <a:rPr lang="pt-PT" sz="1800" dirty="0" smtClean="0">
                <a:latin typeface="Adobe Caslon Pro" pitchFamily="18" charset="0"/>
              </a:rPr>
              <a:t>.</a:t>
            </a:r>
          </a:p>
          <a:p>
            <a:pPr marL="114300" indent="0" algn="just">
              <a:buNone/>
            </a:pPr>
            <a:endParaRPr lang="pt-PT" sz="1800" dirty="0">
              <a:latin typeface="Adobe Caslon Pro" pitchFamily="18" charset="0"/>
            </a:endParaRPr>
          </a:p>
          <a:p>
            <a:pPr marL="114300" indent="0" algn="just">
              <a:buNone/>
            </a:pPr>
            <a:r>
              <a:rPr lang="pt-PT" sz="1800" b="1" dirty="0">
                <a:solidFill>
                  <a:srgbClr val="002060"/>
                </a:solidFill>
                <a:latin typeface="Adobe Caslon Pro" pitchFamily="18" charset="0"/>
              </a:rPr>
              <a:t>Mito:</a:t>
            </a:r>
            <a:r>
              <a:rPr lang="pt-PT" sz="1800" dirty="0">
                <a:latin typeface="Adobe Caslon Pro" pitchFamily="18" charset="0"/>
              </a:rPr>
              <a:t> Um tratamento psicológico vai demorar anos para acabar</a:t>
            </a:r>
            <a:r>
              <a:rPr lang="pt-PT" sz="1800" dirty="0" smtClean="0">
                <a:latin typeface="Adobe Caslon Pro" pitchFamily="18" charset="0"/>
              </a:rPr>
              <a:t>.</a:t>
            </a:r>
            <a:endParaRPr lang="pt-PT" sz="1800" dirty="0">
              <a:latin typeface="Adobe Caslon Pro" pitchFamily="18" charset="0"/>
            </a:endParaRPr>
          </a:p>
          <a:p>
            <a:pPr marL="114300" indent="0" algn="just">
              <a:buNone/>
            </a:pPr>
            <a:r>
              <a:rPr lang="pt-PT" sz="1800" b="1" dirty="0">
                <a:solidFill>
                  <a:srgbClr val="FF0000"/>
                </a:solidFill>
                <a:latin typeface="Adobe Caslon Pro" pitchFamily="18" charset="0"/>
              </a:rPr>
              <a:t>Verdade: </a:t>
            </a:r>
            <a:r>
              <a:rPr lang="pt-PT" sz="1800" dirty="0">
                <a:latin typeface="Adobe Caslon Pro" pitchFamily="18" charset="0"/>
              </a:rPr>
              <a:t>O tempo de duração de um tratamento varia de acordo com os objetivos almejados. É possível obter excelentes resultados com tratamentos em curto prazo</a:t>
            </a:r>
            <a:r>
              <a:rPr lang="pt-PT" sz="1800" dirty="0" smtClean="0">
                <a:latin typeface="Adobe Caslon Pro" pitchFamily="18" charset="0"/>
              </a:rPr>
              <a:t>.</a:t>
            </a:r>
          </a:p>
          <a:p>
            <a:pPr marL="114300" indent="0" algn="just">
              <a:buNone/>
            </a:pPr>
            <a:endParaRPr lang="pt-PT" sz="1800" dirty="0">
              <a:latin typeface="Adobe Caslon Pro" pitchFamily="18" charset="0"/>
            </a:endParaRPr>
          </a:p>
          <a:p>
            <a:pPr marL="114300" indent="0" algn="just">
              <a:buNone/>
            </a:pPr>
            <a:r>
              <a:rPr lang="pt-PT" sz="1800" b="1" dirty="0">
                <a:solidFill>
                  <a:srgbClr val="002060"/>
                </a:solidFill>
                <a:latin typeface="Adobe Caslon Pro" pitchFamily="18" charset="0"/>
              </a:rPr>
              <a:t>Mito:</a:t>
            </a:r>
            <a:r>
              <a:rPr lang="pt-PT" sz="1800" dirty="0">
                <a:latin typeface="Adobe Caslon Pro" pitchFamily="18" charset="0"/>
              </a:rPr>
              <a:t> Tratamento psicológico é apenas para ricos.</a:t>
            </a:r>
          </a:p>
          <a:p>
            <a:pPr marL="114300" indent="0" algn="just">
              <a:buNone/>
            </a:pPr>
            <a:r>
              <a:rPr lang="pt-PT" sz="1800" b="1" dirty="0">
                <a:solidFill>
                  <a:srgbClr val="FF0000"/>
                </a:solidFill>
                <a:latin typeface="Adobe Caslon Pro" pitchFamily="18" charset="0"/>
              </a:rPr>
              <a:t>Verdade:</a:t>
            </a:r>
            <a:r>
              <a:rPr lang="pt-PT" sz="1800" dirty="0">
                <a:latin typeface="Adobe Caslon Pro" pitchFamily="18" charset="0"/>
              </a:rPr>
              <a:t> Existem locais que oferecem atendimento psicológico por preço simbólico. Alguns postos de saúde também oferecem serviço de psicoterapia.</a:t>
            </a:r>
          </a:p>
          <a:p>
            <a:endParaRPr lang="pt-PT" sz="1800" dirty="0">
              <a:latin typeface="Adobe Caslon Pro" pitchFamily="18" charset="0"/>
            </a:endParaRPr>
          </a:p>
          <a:p>
            <a:endParaRPr lang="pt-PT" sz="1800" dirty="0">
              <a:latin typeface="Adobe Casl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06804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20951497">
            <a:off x="239510" y="920163"/>
            <a:ext cx="5318114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pt-PT" dirty="0" smtClean="0">
                <a:latin typeface="Arista 2.0 Alternate Light" pitchFamily="2" charset="0"/>
              </a:rPr>
              <a:t>Trabalho elaborado por:</a:t>
            </a:r>
            <a:endParaRPr lang="pt-PT" dirty="0">
              <a:latin typeface="Arista 2.0 Alternate Light" pitchFamily="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3429000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Font typeface="Wingdings" pitchFamily="2" charset="2"/>
              <a:buChar char="v"/>
            </a:pPr>
            <a:r>
              <a:rPr lang="pt-PT" sz="2000" dirty="0" smtClean="0">
                <a:latin typeface="Bell MT" pitchFamily="18" charset="0"/>
              </a:rPr>
              <a:t>       Sandra Daniela Santos Silva Nº27 </a:t>
            </a:r>
          </a:p>
          <a:p>
            <a:pPr marL="114300" indent="0">
              <a:buFont typeface="Wingdings" pitchFamily="2" charset="2"/>
              <a:buChar char="v"/>
            </a:pPr>
            <a:r>
              <a:rPr lang="pt-PT" sz="2000" dirty="0" smtClean="0">
                <a:latin typeface="Bell MT" pitchFamily="18" charset="0"/>
              </a:rPr>
              <a:t>       Mariana Gomes da Silva Nº22</a:t>
            </a:r>
            <a:endParaRPr lang="pt-PT" sz="2000" dirty="0">
              <a:latin typeface="Bell MT" pitchFamily="18" charset="0"/>
            </a:endParaRPr>
          </a:p>
        </p:txBody>
      </p:sp>
      <p:pic>
        <p:nvPicPr>
          <p:cNvPr id="1034" name="Picture 10" descr="animal 125 1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484784"/>
            <a:ext cx="3744416" cy="22322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635319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idade">
  <a:themeElements>
    <a:clrScheme name="Contiguidad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idad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98</TotalTime>
  <Words>473</Words>
  <Application>Microsoft Office PowerPoint</Application>
  <PresentationFormat>Apresentação no Ecrã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9" baseType="lpstr">
      <vt:lpstr>Contiguidade</vt:lpstr>
      <vt:lpstr>Psicologia Clínica</vt:lpstr>
      <vt:lpstr>O que é a psicologia clínica?</vt:lpstr>
      <vt:lpstr>Interessa à psicologia clínica:</vt:lpstr>
      <vt:lpstr>Objetivos da psicologia clínica:</vt:lpstr>
      <vt:lpstr>Diapositivo 5</vt:lpstr>
      <vt:lpstr>O Papel do Psicólogo Clínico:</vt:lpstr>
      <vt:lpstr>Mitos e verdades sobre a psicologia clínica:</vt:lpstr>
      <vt:lpstr>Trabalho elaborado por: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Psicologia Clínica</dc:title>
  <dc:creator>27380 - Sandra Daniela Santos Silva</dc:creator>
  <cp:lastModifiedBy>Utilizador</cp:lastModifiedBy>
  <cp:revision>13</cp:revision>
  <dcterms:created xsi:type="dcterms:W3CDTF">2013-02-19T12:15:37Z</dcterms:created>
  <dcterms:modified xsi:type="dcterms:W3CDTF">2013-03-08T15:31:26Z</dcterms:modified>
</cp:coreProperties>
</file>