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79EA97-725C-42D6-AD3A-491323C4A207}" type="datetimeFigureOut">
              <a:rPr lang="pt-PT" smtClean="0"/>
              <a:pPr/>
              <a:t>06-12-2012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A7345B-CADE-4D07-B53B-669F48E838E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ilizador\Music\MP3%20Rocket\Exemplo%20de%20Linguagem%20No%20Verbal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ifs-gifs.com/bebes/bebes-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48"/>
            <a:ext cx="9172398" cy="6863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12576" y="188640"/>
            <a:ext cx="5688632" cy="1470025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ldo" pitchFamily="2" charset="0"/>
              </a:rPr>
              <a:t>Relações Precoces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3727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23528" y="2276872"/>
            <a:ext cx="5400600" cy="3877815"/>
          </a:xfrm>
        </p:spPr>
        <p:txBody>
          <a:bodyPr/>
          <a:lstStyle/>
          <a:p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A tristeza, o medo, a alegria, a raiva, a surpresa são emoções que se podem manifestar através das expressões faciais;</a:t>
            </a:r>
          </a:p>
          <a:p>
            <a:pPr marL="0" indent="0">
              <a:buNone/>
            </a:pPr>
            <a:endParaRPr lang="pt-PT" sz="28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Estas tem um valor comunicacional porque transmitem uma mensagem que tem expetativa de uma resposta.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As expressões faciais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3048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84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1ILhsBmdWJg/TVKZfPKIbAI/AAAAAAAAAnc/TJeonBcIMrs/s1600/Copy+of+BEBES+FONO%2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988841"/>
            <a:ext cx="3528393" cy="4775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07504" y="2031640"/>
            <a:ext cx="5328592" cy="4709728"/>
          </a:xfrm>
        </p:spPr>
        <p:txBody>
          <a:bodyPr>
            <a:noAutofit/>
          </a:bodyPr>
          <a:lstStyle/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O bebés desde muito cedo emitem sons vocais como resposta ás vocalizações dos adultos.</a:t>
            </a:r>
          </a:p>
          <a:p>
            <a:pPr marL="0" indent="0" algn="just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Chama – se lalação ao tipo de emissões vocais produzidas entre os 3 e os 6 meses e que se caracterizam fundamentalmente por cadeias de sílabas repetitivas: ta..ta…ta..pa…pa.</a:t>
            </a:r>
          </a:p>
          <a:p>
            <a:pPr marL="0" indent="0" algn="just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As vocalizações são um reforço para a atenção dispensada pelos adultos.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As vocalizações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9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0" y="116632"/>
            <a:ext cx="9001000" cy="38778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800" b="1" dirty="0" smtClean="0">
                <a:latin typeface="Angsana New" pitchFamily="18" charset="-34"/>
                <a:cs typeface="Angsana New" pitchFamily="18" charset="-34"/>
              </a:rPr>
              <a:t>Os </a:t>
            </a:r>
            <a:r>
              <a:rPr lang="pt-PT" sz="2800" b="1" dirty="0">
                <a:latin typeface="Angsana New" pitchFamily="18" charset="-34"/>
                <a:cs typeface="Angsana New" pitchFamily="18" charset="-34"/>
              </a:rPr>
              <a:t>bebé estão dotados de um conjunto de estratégias, de competências, que lhes permitem enviar sinais para os adultos que, por sua vez, estão predispostos a responder – lhes. Este processo tem um valor adaptativo dado que leva a que as necessidades fisiológicas e psicológicas sejam satisfeitas.</a:t>
            </a:r>
          </a:p>
        </p:txBody>
      </p:sp>
    </p:spTree>
    <p:extLst>
      <p:ext uri="{BB962C8B-B14F-4D97-AF65-F5344CB8AC3E}">
        <p14:creationId xmlns:p14="http://schemas.microsoft.com/office/powerpoint/2010/main" xmlns="" val="3351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79512" y="2056182"/>
            <a:ext cx="4608512" cy="4824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A relação mútua envolve o bebé e os progenitores numa interacção em que ambos procuram responder de forma adequada.</a:t>
            </a:r>
          </a:p>
          <a:p>
            <a:pPr marL="0" indent="0" algn="just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Uma interacção equilibrada exige que a mãe interprete adequadamente os sinais emitidos pelo bebé que responda de forma apropriada.</a:t>
            </a:r>
          </a:p>
          <a:p>
            <a:pPr marL="0" indent="0" algn="just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Entre o nascimento e os dezoito meses – 1º estado de desenvolvimento psicossocial - , o bebé mantém uma relação privilegiada com a mãe o que oscila entre a confiança e a desconfiança.</a:t>
            </a:r>
          </a:p>
          <a:p>
            <a:pPr marL="0" indent="0" algn="just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sz="2800" dirty="0">
                <a:latin typeface="Angsana New" pitchFamily="18" charset="-34"/>
                <a:cs typeface="Angsana New" pitchFamily="18" charset="-34"/>
              </a:rPr>
              <a:t>A identificação do bebé com a mãe estrutura uma relação de harmonia essencial para o equilíbrio psicológico presente e futuro.</a:t>
            </a:r>
          </a:p>
          <a:p>
            <a:pPr algn="just"/>
            <a:endParaRPr lang="pt-PT" sz="2800" dirty="0">
              <a:latin typeface="Angsana New" pitchFamily="18" charset="-34"/>
              <a:cs typeface="Angsana New" pitchFamily="18" charset="-34"/>
            </a:endParaRPr>
          </a:p>
          <a:p>
            <a:pPr marL="0" indent="0" algn="just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just">
              <a:buNone/>
            </a:pPr>
            <a:endParaRPr lang="pt-PT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Competências básicas da mãe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060848"/>
            <a:ext cx="4032449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30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Importância das fantasias da mãe face ao bebé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4283968" y="2066608"/>
            <a:ext cx="4680520" cy="46747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A relação mãe/bebé inicia – se muito antes do nascimento, quando a mulher sabe que está grávida.</a:t>
            </a:r>
          </a:p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Esta relação seria construída e reforçada pelas fantasias da mãe face ao bebé.</a:t>
            </a:r>
          </a:p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Durante a gravidez desencadeia – se um conjunto de suposições sobre o sexo do bebé , com quem será parecido, como se comportará.</a:t>
            </a:r>
          </a:p>
          <a:p>
            <a:pPr algn="just"/>
            <a:r>
              <a:rPr lang="pt-PT" sz="2800" dirty="0">
                <a:latin typeface="Angsana New" pitchFamily="18" charset="-34"/>
                <a:cs typeface="Angsana New" pitchFamily="18" charset="-34"/>
              </a:rPr>
              <a:t>Estas fantasias ao tornarem o bebé presente, fazem com que muitas mulheres falem com o seu bebé ainda antes do nascimento.</a:t>
            </a:r>
          </a:p>
          <a:p>
            <a:endParaRPr lang="pt-PT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888431" cy="45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986401" y="0"/>
            <a:ext cx="4157599" cy="6957392"/>
          </a:xfrm>
        </p:spPr>
        <p:txBody>
          <a:bodyPr>
            <a:normAutofit fontScale="92500" lnSpcReduction="10000"/>
          </a:bodyPr>
          <a:lstStyle/>
          <a:p>
            <a:endParaRPr lang="pt-PT" dirty="0" smtClean="0"/>
          </a:p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Constrói </a:t>
            </a:r>
            <a:r>
              <a:rPr lang="pt-PT" sz="2800" dirty="0">
                <a:latin typeface="Angsana New" pitchFamily="18" charset="-34"/>
                <a:cs typeface="Angsana New" pitchFamily="18" charset="-34"/>
              </a:rPr>
              <a:t>– se, assim, um vínculo a um bebé imaginário que se ajustará após o nascimento, ao bebé real.</a:t>
            </a:r>
          </a:p>
          <a:p>
            <a:pPr algn="just"/>
            <a:r>
              <a:rPr lang="pt-PT" sz="2800" dirty="0">
                <a:latin typeface="Angsana New" pitchFamily="18" charset="-34"/>
                <a:cs typeface="Angsana New" pitchFamily="18" charset="-34"/>
              </a:rPr>
              <a:t>O processo de adaptação do recém – nascido a um novo mundo é acompanhado por um processo de adaptação dos pais a uma nova situação.</a:t>
            </a:r>
          </a:p>
          <a:p>
            <a:pPr algn="just"/>
            <a:r>
              <a:rPr lang="pt-PT" sz="2800" dirty="0">
                <a:latin typeface="Angsana New" pitchFamily="18" charset="-34"/>
                <a:cs typeface="Angsana New" pitchFamily="18" charset="-34"/>
              </a:rPr>
              <a:t>O bebé idealizado terá de dar lugar ao bebé real com as características que lhe são próprias. </a:t>
            </a: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Discursos dirigidos ao bebé que está na barriga, a partilha de sentimentos e emoções com a família mais alargada e outros elementos significativos constituem elementos fundamentais para a relação a estabelecer com bebé depois do nascimento.</a:t>
            </a:r>
            <a:endParaRPr lang="pt-PT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94" y="0"/>
            <a:ext cx="5027442" cy="6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49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79512" y="0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9600" dirty="0" smtClean="0"/>
              <a:t>FIM</a:t>
            </a:r>
            <a:endParaRPr lang="pt-PT" sz="9600" dirty="0"/>
          </a:p>
        </p:txBody>
      </p:sp>
      <p:sp>
        <p:nvSpPr>
          <p:cNvPr id="4" name="Rectângulo 3"/>
          <p:cNvSpPr/>
          <p:nvPr/>
        </p:nvSpPr>
        <p:spPr>
          <a:xfrm>
            <a:off x="6228184" y="5301208"/>
            <a:ext cx="2915816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Trabalho Realizado no âmbito da disciplina de Psicologia B por:</a:t>
            </a:r>
          </a:p>
          <a:p>
            <a:pPr algn="ctr"/>
            <a:r>
              <a:rPr lang="pt-PT" dirty="0"/>
              <a:t> </a:t>
            </a:r>
            <a:r>
              <a:rPr lang="pt-PT" dirty="0" smtClean="0"/>
              <a:t>Mariana Silva Nº22</a:t>
            </a:r>
          </a:p>
          <a:p>
            <a:pPr algn="ctr"/>
            <a:r>
              <a:rPr lang="pt-PT" dirty="0" smtClean="0"/>
              <a:t>Sandra Silva Nº27</a:t>
            </a:r>
          </a:p>
        </p:txBody>
      </p:sp>
    </p:spTree>
    <p:extLst>
      <p:ext uri="{BB962C8B-B14F-4D97-AF65-F5344CB8AC3E}">
        <p14:creationId xmlns:p14="http://schemas.microsoft.com/office/powerpoint/2010/main" xmlns="" val="19549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PT" dirty="0" smtClean="0">
                <a:latin typeface="Angsana New" pitchFamily="18" charset="-34"/>
                <a:cs typeface="Angsana New" pitchFamily="18" charset="-34"/>
              </a:rPr>
              <a:t> Ser dependente, biologicamente social.</a:t>
            </a:r>
          </a:p>
          <a:p>
            <a:pPr algn="just">
              <a:buFont typeface="Wingdings" pitchFamily="2" charset="2"/>
              <a:buChar char="Ø"/>
            </a:pPr>
            <a:r>
              <a:rPr lang="pt-PT" dirty="0" smtClean="0">
                <a:latin typeface="Angsana New" pitchFamily="18" charset="-34"/>
                <a:cs typeface="Angsana New" pitchFamily="18" charset="-34"/>
              </a:rPr>
              <a:t>Necessita de uma interacção social.</a:t>
            </a:r>
          </a:p>
          <a:p>
            <a:pPr>
              <a:buFont typeface="Wingdings" pitchFamily="2" charset="2"/>
              <a:buChar char="Ø"/>
            </a:pPr>
            <a:endParaRPr lang="pt-PT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endParaRPr lang="pt-PT" dirty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endParaRPr lang="pt-PT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just">
              <a:buNone/>
            </a:pPr>
            <a:r>
              <a:rPr lang="pt-PT" dirty="0" smtClean="0">
                <a:latin typeface="Angsana New" pitchFamily="18" charset="-34"/>
                <a:cs typeface="Angsana New" pitchFamily="18" charset="-34"/>
              </a:rPr>
              <a:t>As relações precoces são o início para a influência do Ser Humano no seu desenvolvimento, quer a nível psicológico quer a nível fisiológico.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O </a:t>
            </a:r>
            <a:r>
              <a:rPr lang="pt-PT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S</a:t>
            </a:r>
            <a:r>
              <a:rPr lang="pt-PT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er Humano:</a:t>
            </a:r>
            <a:endParaRPr lang="pt-PT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2987824" y="3212976"/>
            <a:ext cx="864096" cy="98634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6273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42797" y="2316290"/>
            <a:ext cx="3600400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latin typeface="Angsana New" pitchFamily="18" charset="-34"/>
                <a:cs typeface="Angsana New" pitchFamily="18" charset="-34"/>
              </a:rPr>
              <a:t>Caracterização das relações precoces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A caracterização das relações precoces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7" name="Conexão recta unidireccional 6"/>
          <p:cNvCxnSpPr/>
          <p:nvPr/>
        </p:nvCxnSpPr>
        <p:spPr>
          <a:xfrm>
            <a:off x="4355976" y="271233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5652120" y="2316290"/>
            <a:ext cx="3024336" cy="1112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latin typeface="Angsana New" pitchFamily="18" charset="-34"/>
                <a:cs typeface="Angsana New" pitchFamily="18" charset="-34"/>
              </a:rPr>
              <a:t>Estas relações explicam o que pensamos, o que sentimos e o que aprendemos.</a:t>
            </a:r>
            <a:endParaRPr lang="pt-PT" sz="2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6" name="Conexão em ângulos rectos 15"/>
          <p:cNvCxnSpPr/>
          <p:nvPr/>
        </p:nvCxnSpPr>
        <p:spPr>
          <a:xfrm rot="10800000" flipV="1">
            <a:off x="4499992" y="3108378"/>
            <a:ext cx="1134480" cy="79208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ângulo 18"/>
          <p:cNvSpPr/>
          <p:nvPr/>
        </p:nvSpPr>
        <p:spPr>
          <a:xfrm>
            <a:off x="2011390" y="3506129"/>
            <a:ext cx="2488602" cy="642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latin typeface="Angsana New" pitchFamily="18" charset="-34"/>
                <a:cs typeface="Angsana New" pitchFamily="18" charset="-34"/>
              </a:rPr>
              <a:t>Papel Fundamental</a:t>
            </a:r>
            <a:endParaRPr lang="pt-PT" sz="2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1" name="Conexão recta unidireccional 20"/>
          <p:cNvCxnSpPr/>
          <p:nvPr/>
        </p:nvCxnSpPr>
        <p:spPr>
          <a:xfrm>
            <a:off x="3059832" y="41490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ângulo 21"/>
          <p:cNvSpPr/>
          <p:nvPr/>
        </p:nvSpPr>
        <p:spPr>
          <a:xfrm>
            <a:off x="1259631" y="4869160"/>
            <a:ext cx="3884559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latin typeface="Angsana New" pitchFamily="18" charset="-34"/>
                <a:cs typeface="Angsana New" pitchFamily="18" charset="-34"/>
              </a:rPr>
              <a:t>Na construção de relações com os outros e na construção do eu psicológico.</a:t>
            </a:r>
            <a:endParaRPr lang="pt-PT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0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83568" y="2132856"/>
            <a:ext cx="7833193" cy="413298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2800" dirty="0">
                <a:latin typeface="Angsana New" pitchFamily="18" charset="-34"/>
                <a:cs typeface="Angsana New" pitchFamily="18" charset="-34"/>
              </a:rPr>
              <a:t>Q</a:t>
            </a:r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uando nasce esta revela – se um processo decisivo no seu desenvolvimento, tornando – o dependente, durante muito tempo, dos adultos.</a:t>
            </a:r>
          </a:p>
          <a:p>
            <a:pPr algn="just">
              <a:buFont typeface="Arial" pitchFamily="34" charset="0"/>
              <a:buChar char="•"/>
            </a:pPr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Essa imaturidade faz com que seja necessário um elo de ligação com os seus progenitores.</a:t>
            </a:r>
          </a:p>
          <a:p>
            <a:pPr>
              <a:buFont typeface="Wingdings" pitchFamily="2" charset="2"/>
              <a:buChar char="v"/>
            </a:pPr>
            <a:endParaRPr lang="pt-PT" dirty="0" smtClean="0"/>
          </a:p>
          <a:p>
            <a:pPr>
              <a:buFont typeface="Wingdings" pitchFamily="2" charset="2"/>
              <a:buChar char="v"/>
            </a:pPr>
            <a:endParaRPr lang="pt-PT" dirty="0"/>
          </a:p>
          <a:p>
            <a:pPr marL="0" indent="0" algn="just">
              <a:buNone/>
            </a:pPr>
            <a:r>
              <a:rPr lang="pt-PT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                  </a:t>
            </a:r>
            <a:r>
              <a:rPr lang="pt-PT" sz="2800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É um ser prematuro, que precisa de cuidados especiais.</a:t>
            </a:r>
            <a:endParaRPr lang="pt-PT" sz="2800" i="1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A Imaturidade do bebé humano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3635896" y="4509120"/>
            <a:ext cx="648072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101" name="Picture 5" descr="http://www.bestgraph.com/gifs/personnages/bebes/bebes-2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4414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08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99247" y="2060848"/>
            <a:ext cx="4448817" cy="4536504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 </a:t>
            </a:r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É graças às expressões faciais que se regista as primeiras emoções precoces, como, o medo, a raiva e a alegria, etc.</a:t>
            </a:r>
          </a:p>
          <a:p>
            <a:pPr marL="0" indent="0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Abandonou – se a ideia de que o bebé era um ser passivo, nos primeiros tempos de vida.</a:t>
            </a:r>
          </a:p>
          <a:p>
            <a:pPr marL="0" indent="0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Apresenta capacidades e competências que estimulam aqueles que o rodeiam a satisfazer as suas necessidades.</a:t>
            </a:r>
          </a:p>
          <a:p>
            <a:pPr marL="0" indent="0">
              <a:buNone/>
            </a:pP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Competências básicas do bebé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725" y="2060848"/>
            <a:ext cx="3889517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2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903095" y="2132856"/>
            <a:ext cx="4845369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 smtClean="0">
                <a:latin typeface="Angsana New" pitchFamily="18" charset="-34"/>
                <a:cs typeface="Angsana New" pitchFamily="18" charset="-34"/>
              </a:rPr>
              <a:t>A comunicação entre o bebé e os seus pais faz – se através de um conjunto de trocas, de sinais, que manifestam as suas necessidades e o seu estado emocional;</a:t>
            </a:r>
          </a:p>
          <a:p>
            <a:pPr marL="0" indent="0" algn="just">
              <a:buNone/>
            </a:pPr>
            <a:endParaRPr lang="pt-PT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dirty="0" smtClean="0">
                <a:latin typeface="Angsana New" pitchFamily="18" charset="-34"/>
                <a:cs typeface="Angsana New" pitchFamily="18" charset="-34"/>
              </a:rPr>
              <a:t>O bebé recorre a um conjunto de estratégias comportamentais para chamar a atenção da mãe, no sentido, de obter uma resposta para o que precisa.</a:t>
            </a:r>
          </a:p>
          <a:p>
            <a:pPr marL="0" indent="0" algn="just">
              <a:buNone/>
            </a:pPr>
            <a:endParaRPr lang="pt-PT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dirty="0" smtClean="0">
                <a:latin typeface="Angsana New" pitchFamily="18" charset="-34"/>
                <a:cs typeface="Angsana New" pitchFamily="18" charset="-34"/>
              </a:rPr>
              <a:t>O </a:t>
            </a:r>
            <a:r>
              <a:rPr lang="pt-PT" i="1" dirty="0" smtClean="0">
                <a:latin typeface="Angsana New" pitchFamily="18" charset="-34"/>
                <a:cs typeface="Angsana New" pitchFamily="18" charset="-34"/>
              </a:rPr>
              <a:t>choro, o contacto físico, o sorriso, as expressões faciais e as vocalizações </a:t>
            </a:r>
            <a:r>
              <a:rPr lang="pt-PT" dirty="0" smtClean="0">
                <a:latin typeface="Angsana New" pitchFamily="18" charset="-34"/>
                <a:cs typeface="Angsana New" pitchFamily="18" charset="-34"/>
              </a:rPr>
              <a:t>são alguns dos meios a que o bebé recorre para manifestar as suas necessidades.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Competências para comunicar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66" y="2348880"/>
            <a:ext cx="3810000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8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ngsanaUPC" pitchFamily="18" charset="-34"/>
                <a:cs typeface="AngsanaUPC" pitchFamily="18" charset="-34"/>
              </a:rPr>
              <a:t>Comunicação entre bebés</a:t>
            </a:r>
            <a:endParaRPr lang="pt-PT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Exemplo de Linguagem No Verba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7128792" cy="477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Sorriso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>
                <a:latin typeface="Angsana New" pitchFamily="18" charset="-34"/>
                <a:cs typeface="Angsana New" pitchFamily="18" charset="-34"/>
              </a:rPr>
              <a:t>É uma das formas de comunicação que desencadeia confiança e afeto reforçando os esforços dos adultos em satisfazer o bebé.</a:t>
            </a:r>
          </a:p>
          <a:p>
            <a:pPr marL="0" indent="0" algn="just">
              <a:buNone/>
            </a:pPr>
            <a:endParaRPr lang="pt-PT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dirty="0" smtClean="0">
                <a:latin typeface="Angsana New" pitchFamily="18" charset="-34"/>
                <a:cs typeface="Angsana New" pitchFamily="18" charset="-34"/>
              </a:rPr>
              <a:t>Depois de alimentado e ao adormecer, é frequente esboçar um sorriso, estes sorrisos são automáticos.</a:t>
            </a:r>
          </a:p>
          <a:p>
            <a:pPr marL="0" indent="0" algn="just">
              <a:buNone/>
            </a:pPr>
            <a:endParaRPr lang="pt-PT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r>
              <a:rPr lang="pt-PT" dirty="0" smtClean="0">
                <a:latin typeface="Angsana New" pitchFamily="18" charset="-34"/>
                <a:cs typeface="Angsana New" pitchFamily="18" charset="-34"/>
              </a:rPr>
              <a:t>O sorriso é um sinal </a:t>
            </a:r>
            <a:r>
              <a:rPr lang="pt-PT" dirty="0" smtClean="0">
                <a:latin typeface="Angsana New" pitchFamily="18" charset="-34"/>
                <a:cs typeface="Angsana New" pitchFamily="18" charset="-34"/>
              </a:rPr>
              <a:t>que reforça </a:t>
            </a:r>
            <a:r>
              <a:rPr lang="pt-PT" dirty="0" smtClean="0">
                <a:latin typeface="Angsana New" pitchFamily="18" charset="-34"/>
                <a:cs typeface="Angsana New" pitchFamily="18" charset="-34"/>
              </a:rPr>
              <a:t>as relações positivas do adulto favorecendo a sua repetição.</a:t>
            </a:r>
          </a:p>
        </p:txBody>
      </p:sp>
      <p:pic>
        <p:nvPicPr>
          <p:cNvPr id="6147" name="Picture 3" descr="http://www.bestgraph.com/gifs/personnages/bebes/bebes-1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1532317" cy="15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ngsana New" pitchFamily="18" charset="-34"/>
                <a:cs typeface="Angsana New" pitchFamily="18" charset="-34"/>
              </a:rPr>
              <a:t>Choro</a:t>
            </a:r>
            <a:endParaRPr lang="pt-PT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 É o meio mais eficaz para manifestar uma necessidade ou um mal estar.</a:t>
            </a:r>
          </a:p>
          <a:p>
            <a:pPr marL="0" indent="0">
              <a:buNone/>
            </a:pPr>
            <a:endParaRPr lang="pt-PT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 Distingue – se  quatro padrões de choro: </a:t>
            </a:r>
          </a:p>
          <a:p>
            <a:pPr>
              <a:buFont typeface="Arial" pitchFamily="34" charset="0"/>
              <a:buChar char="•"/>
            </a:pPr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Choro básico de fome;</a:t>
            </a:r>
          </a:p>
          <a:p>
            <a:pPr>
              <a:buFont typeface="Arial" pitchFamily="34" charset="0"/>
              <a:buChar char="•"/>
            </a:pPr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Choro de raiva;</a:t>
            </a:r>
          </a:p>
          <a:p>
            <a:pPr>
              <a:buFont typeface="Arial" pitchFamily="34" charset="0"/>
              <a:buChar char="•"/>
            </a:pPr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Choro de frustração;</a:t>
            </a:r>
          </a:p>
          <a:p>
            <a:pPr>
              <a:buFont typeface="Arial" pitchFamily="34" charset="0"/>
              <a:buChar char="•"/>
            </a:pPr>
            <a:r>
              <a:rPr lang="pt-PT" sz="2800" dirty="0" smtClean="0">
                <a:latin typeface="Angsana New" pitchFamily="18" charset="-34"/>
                <a:cs typeface="Angsana New" pitchFamily="18" charset="-34"/>
              </a:rPr>
              <a:t>Choro de dor.</a:t>
            </a:r>
          </a:p>
          <a:p>
            <a:pPr marL="0" indent="0">
              <a:buNone/>
            </a:pPr>
            <a:endParaRPr lang="pt-PT" sz="2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endParaRPr lang="pt-PT" sz="20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Gifs Bebê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39"/>
            <a:ext cx="1656184" cy="19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5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">
  <a:themeElements>
    <a:clrScheme name="Cap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149</TotalTime>
  <Words>878</Words>
  <Application>Microsoft Office PowerPoint</Application>
  <PresentationFormat>Apresentação no Ecrã (4:3)</PresentationFormat>
  <Paragraphs>82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Capa</vt:lpstr>
      <vt:lpstr>Relações Precoces </vt:lpstr>
      <vt:lpstr>O Ser Humano:</vt:lpstr>
      <vt:lpstr>A caracterização das relações precoces</vt:lpstr>
      <vt:lpstr>A Imaturidade do bebé humano</vt:lpstr>
      <vt:lpstr>Competências básicas do bebé</vt:lpstr>
      <vt:lpstr>Competências para comunicar</vt:lpstr>
      <vt:lpstr>Comunicação entre bebés</vt:lpstr>
      <vt:lpstr>Sorriso</vt:lpstr>
      <vt:lpstr>Choro</vt:lpstr>
      <vt:lpstr>As expressões faciais</vt:lpstr>
      <vt:lpstr>As vocalizações</vt:lpstr>
      <vt:lpstr>Diapositivo 12</vt:lpstr>
      <vt:lpstr>Competências básicas da mãe</vt:lpstr>
      <vt:lpstr>Importância das fantasias da mãe face ao bebé</vt:lpstr>
      <vt:lpstr>Diapositivo 15</vt:lpstr>
      <vt:lpstr>Diapositivo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Relações Precoces</dc:title>
  <dc:creator>27380 - Sandra Daniela Santos Silva</dc:creator>
  <cp:lastModifiedBy>Utilizador</cp:lastModifiedBy>
  <cp:revision>17</cp:revision>
  <dcterms:created xsi:type="dcterms:W3CDTF">2012-12-04T12:05:41Z</dcterms:created>
  <dcterms:modified xsi:type="dcterms:W3CDTF">2012-12-06T15:08:38Z</dcterms:modified>
</cp:coreProperties>
</file>